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4"/>
  </p:notesMasterIdLst>
  <p:sldIdLst>
    <p:sldId id="335" r:id="rId2"/>
    <p:sldId id="431" r:id="rId3"/>
    <p:sldId id="418" r:id="rId4"/>
    <p:sldId id="427" r:id="rId5"/>
    <p:sldId id="403" r:id="rId6"/>
    <p:sldId id="404" r:id="rId7"/>
    <p:sldId id="421" r:id="rId8"/>
    <p:sldId id="417" r:id="rId9"/>
    <p:sldId id="435" r:id="rId10"/>
    <p:sldId id="432" r:id="rId11"/>
    <p:sldId id="428" r:id="rId12"/>
    <p:sldId id="415" r:id="rId13"/>
    <p:sldId id="433" r:id="rId14"/>
    <p:sldId id="434" r:id="rId15"/>
    <p:sldId id="423" r:id="rId16"/>
    <p:sldId id="424" r:id="rId17"/>
    <p:sldId id="425" r:id="rId18"/>
    <p:sldId id="414" r:id="rId19"/>
    <p:sldId id="416" r:id="rId20"/>
    <p:sldId id="429" r:id="rId21"/>
    <p:sldId id="430" r:id="rId22"/>
    <p:sldId id="40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FF"/>
    <a:srgbClr val="00BDFF"/>
    <a:srgbClr val="FFBF00"/>
    <a:srgbClr val="FF7800"/>
    <a:srgbClr val="15E3FF"/>
    <a:srgbClr val="FF2CE0"/>
    <a:srgbClr val="AF28D8"/>
    <a:srgbClr val="FF8F00"/>
    <a:srgbClr val="F04500"/>
    <a:srgbClr val="D52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3" autoAdjust="0"/>
    <p:restoredTop sz="99635" autoAdjust="0"/>
  </p:normalViewPr>
  <p:slideViewPr>
    <p:cSldViewPr>
      <p:cViewPr>
        <p:scale>
          <a:sx n="82" d="100"/>
          <a:sy n="82" d="100"/>
        </p:scale>
        <p:origin x="-942" y="126"/>
      </p:cViewPr>
      <p:guideLst>
        <p:guide orient="horz" pos="2160"/>
        <p:guide pos="2880"/>
      </p:guideLst>
    </p:cSldViewPr>
  </p:slideViewPr>
  <p:notesTextViewPr>
    <p:cViewPr>
      <p:scale>
        <a:sx n="1" d="1"/>
        <a:sy n="1" d="1"/>
      </p:scale>
      <p:origin x="0" y="0"/>
    </p:cViewPr>
  </p:notesTextViewPr>
  <p:sorterViewPr>
    <p:cViewPr>
      <p:scale>
        <a:sx n="66" d="100"/>
        <a:sy n="66" d="100"/>
      </p:scale>
      <p:origin x="0" y="378"/>
    </p:cViewPr>
  </p:sorterViewPr>
  <p:notesViewPr>
    <p:cSldViewPr>
      <p:cViewPr>
        <p:scale>
          <a:sx n="100" d="100"/>
          <a:sy n="100" d="100"/>
        </p:scale>
        <p:origin x="-1878" y="45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9/21/2015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dirty="0"/>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dirty="0"/>
          </a:p>
        </p:txBody>
      </p:sp>
    </p:spTree>
    <p:extLst>
      <p:ext uri="{BB962C8B-B14F-4D97-AF65-F5344CB8AC3E}">
        <p14:creationId xmlns:p14="http://schemas.microsoft.com/office/powerpoint/2010/main" val="372611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a lot about some features in the brain, like contrast and motion, it seems like we should be able to make strong predictions about how attention to one feature will affect the other.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dirty="0"/>
          </a:p>
        </p:txBody>
      </p:sp>
    </p:spTree>
    <p:extLst>
      <p:ext uri="{BB962C8B-B14F-4D97-AF65-F5344CB8AC3E}">
        <p14:creationId xmlns:p14="http://schemas.microsoft.com/office/powerpoint/2010/main" val="270047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a:t>
            </a:r>
            <a:r>
              <a:rPr lang="en-US" dirty="0" smtClean="0"/>
              <a:t>that contrast is represented by neurons the first cortical visual area: V1, and we know that V1 is sufficient to account for most of our perception of contrast. We also know that attention to contrast causes very specific changes in V1.</a:t>
            </a:r>
          </a:p>
          <a:p>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11</a:t>
            </a:fld>
            <a:endParaRPr lang="en-US" dirty="0"/>
          </a:p>
        </p:txBody>
      </p:sp>
    </p:spTree>
    <p:extLst>
      <p:ext uri="{BB962C8B-B14F-4D97-AF65-F5344CB8AC3E}">
        <p14:creationId xmlns:p14="http://schemas.microsoft.com/office/powerpoint/2010/main" val="4092782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similar way, responses in area MT account for most of our perception of motion and attention to motion affects MT responses</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know that V1 and MT are connected, but that most of the connections go in one direction. So this gives us a straightforward prediction: contrast should affect the perception of motion, but not vice versa.</a:t>
            </a:r>
          </a:p>
          <a:p>
            <a:endParaRPr lang="en-US" dirty="0"/>
          </a:p>
          <a:p>
            <a:r>
              <a:rPr lang="en-US" dirty="0" smtClean="0"/>
              <a:t>The next step is to test this!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all of the details, but suffice to say the task we used is similar to the ones you saw earlier: participants pay attention to one feature and then rarely and unexpectedly they are asked about the unattended feature</a:t>
            </a:r>
            <a:r>
              <a:rPr lang="en-US" dirty="0" smtClean="0"/>
              <a:t>. This</a:t>
            </a:r>
            <a:r>
              <a:rPr lang="en-US" dirty="0" smtClean="0"/>
              <a:t> task gives us an estimate of how much of an increase in contrast or motion is needed to perceive a difference between two stimuli.</a:t>
            </a:r>
          </a:p>
        </p:txBody>
      </p:sp>
      <p:sp>
        <p:nvSpPr>
          <p:cNvPr id="4" name="Slide Number Placeholder 3"/>
          <p:cNvSpPr>
            <a:spLocks noGrp="1"/>
          </p:cNvSpPr>
          <p:nvPr>
            <p:ph type="sldNum" sz="quarter" idx="10"/>
          </p:nvPr>
        </p:nvSpPr>
        <p:spPr/>
        <p:txBody>
          <a:bodyPr/>
          <a:lstStyle/>
          <a:p>
            <a:fld id="{24543040-5F58-4D6A-B5BF-6B98E12DA37D}" type="slidenum">
              <a:rPr lang="en-US" smtClean="0"/>
              <a:t>14</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Well</a:t>
            </a:r>
            <a:r>
              <a:rPr lang="en-US" dirty="0" smtClean="0"/>
              <a:t>, when you attend to motion and you respond about the motion you are quite good. It takes about a 10% increase in dots moving coherently to perceive that one side is </a:t>
            </a:r>
            <a:r>
              <a:rPr lang="en-US" dirty="0" smtClean="0"/>
              <a:t>moving more </a:t>
            </a:r>
            <a:r>
              <a:rPr lang="en-US" dirty="0" smtClean="0"/>
              <a:t>than </a:t>
            </a:r>
            <a:r>
              <a:rPr lang="en-US" dirty="0" smtClean="0"/>
              <a:t>the other.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dirty="0"/>
          </a:p>
        </p:txBody>
      </p:sp>
    </p:spTree>
    <p:extLst>
      <p:ext uri="{BB962C8B-B14F-4D97-AF65-F5344CB8AC3E}">
        <p14:creationId xmlns:p14="http://schemas.microsoft.com/office/powerpoint/2010/main" val="3248962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you are miscued, so </a:t>
            </a:r>
            <a:r>
              <a:rPr lang="en-US" dirty="0" smtClean="0"/>
              <a:t>you were cued to </a:t>
            </a:r>
            <a:r>
              <a:rPr lang="en-US" dirty="0" smtClean="0"/>
              <a:t>contrast but </a:t>
            </a:r>
            <a:r>
              <a:rPr lang="en-US" dirty="0" smtClean="0"/>
              <a:t>responded about </a:t>
            </a:r>
            <a:r>
              <a:rPr lang="en-US" dirty="0" smtClean="0"/>
              <a:t>motion, it takes 3x as many dots </a:t>
            </a:r>
            <a:r>
              <a:rPr lang="en-US" dirty="0" smtClean="0"/>
              <a:t>to </a:t>
            </a:r>
            <a:r>
              <a:rPr lang="en-US" dirty="0" smtClean="0"/>
              <a:t>get the same performance.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16</a:t>
            </a:fld>
            <a:endParaRPr lang="en-US" dirty="0"/>
          </a:p>
        </p:txBody>
      </p:sp>
    </p:spTree>
    <p:extLst>
      <p:ext uri="{BB962C8B-B14F-4D97-AF65-F5344CB8AC3E}">
        <p14:creationId xmlns:p14="http://schemas.microsoft.com/office/powerpoint/2010/main" val="2604050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Contrast behaves a bit differently, you need about a 2-3% difference in contrast to be successful,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17</a:t>
            </a:fld>
            <a:endParaRPr lang="en-US" dirty="0"/>
          </a:p>
        </p:txBody>
      </p:sp>
    </p:spTree>
    <p:extLst>
      <p:ext uri="{BB962C8B-B14F-4D97-AF65-F5344CB8AC3E}">
        <p14:creationId xmlns:p14="http://schemas.microsoft.com/office/powerpoint/2010/main" val="3322036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only increases slightly when you are miscued. </a:t>
            </a:r>
          </a:p>
          <a:p>
            <a:endParaRPr lang="en-US" dirty="0"/>
          </a:p>
          <a:p>
            <a:r>
              <a:rPr lang="en-US" dirty="0" smtClean="0"/>
              <a:t>This is exactly the kind of asymmetry that we expect—where contrast perception is only weakly affected by attention to motion, but motion perception is strongly affected by contrast!!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t>
            </a:r>
            <a:r>
              <a:rPr lang="en-US" dirty="0" smtClean="0"/>
              <a:t>look at the fMRI responses in areas V1 and MT we see a pattern that gives us a hint about why this might be happening. </a:t>
            </a:r>
            <a:r>
              <a:rPr lang="en-US" dirty="0" smtClean="0"/>
              <a:t>Again, I won’t go into detail, but notice that in both attention conditions the contrast response stays constant. But—there is almost no response to motion when participants were cued to attend to contrast.</a:t>
            </a:r>
          </a:p>
          <a:p>
            <a:endParaRPr lang="en-US" dirty="0"/>
          </a:p>
          <a:p>
            <a:r>
              <a:rPr lang="en-US" dirty="0" smtClean="0"/>
              <a:t>Attending to contrast is directly affecting the perception of motion</a:t>
            </a:r>
          </a:p>
          <a:p>
            <a:endParaRPr lang="en-US" dirty="0"/>
          </a:p>
          <a:p>
            <a:r>
              <a:rPr lang="en-US" dirty="0" smtClean="0"/>
              <a:t>Again, these results confirm our prediction, and fit well with what we know about the brain’s anatomy</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19</a:t>
            </a:fld>
            <a:endParaRPr lang="en-US" dirty="0"/>
          </a:p>
        </p:txBody>
      </p:sp>
    </p:spTree>
    <p:extLst>
      <p:ext uri="{BB962C8B-B14F-4D97-AF65-F5344CB8AC3E}">
        <p14:creationId xmlns:p14="http://schemas.microsoft.com/office/powerpoint/2010/main" val="387311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project starts with a question: </a:t>
            </a:r>
            <a:r>
              <a:rPr lang="en-US" dirty="0" smtClean="0"/>
              <a:t>“Is attention necessary for awareness?“ A lot of people have asked this before—let me demonstrate some of the answers that they have arrived at.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come back to the original question: Is attention necessary for awareness?</a:t>
            </a:r>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20</a:t>
            </a:fld>
            <a:endParaRPr lang="en-US" dirty="0"/>
          </a:p>
        </p:txBody>
      </p:sp>
    </p:spTree>
    <p:extLst>
      <p:ext uri="{BB962C8B-B14F-4D97-AF65-F5344CB8AC3E}">
        <p14:creationId xmlns:p14="http://schemas.microsoft.com/office/powerpoint/2010/main" val="3721267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is—it depends</a:t>
            </a:r>
            <a:r>
              <a:rPr lang="en-US" dirty="0" smtClean="0"/>
              <a: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21</a:t>
            </a:fld>
            <a:endParaRPr lang="en-US" dirty="0"/>
          </a:p>
        </p:txBody>
      </p:sp>
    </p:spTree>
    <p:extLst>
      <p:ext uri="{BB962C8B-B14F-4D97-AF65-F5344CB8AC3E}">
        <p14:creationId xmlns:p14="http://schemas.microsoft.com/office/powerpoint/2010/main" val="4280551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22</a:t>
            </a:fld>
            <a:endParaRPr lang="en-US" dirty="0"/>
          </a:p>
        </p:txBody>
      </p:sp>
    </p:spTree>
    <p:extLst>
      <p:ext uri="{BB962C8B-B14F-4D97-AF65-F5344CB8AC3E}">
        <p14:creationId xmlns:p14="http://schemas.microsoft.com/office/powerpoint/2010/main" val="2519376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classic task: you’re attending to these characters looking to see if there is an L among the </a:t>
            </a:r>
            <a:r>
              <a:rPr lang="en-US" dirty="0" err="1" smtClean="0"/>
              <a:t>Ts</a:t>
            </a:r>
            <a:r>
              <a:rPr lang="en-US" dirty="0" smtClean="0"/>
              <a:t> and a face flashes in the periphery. Most of the people in this room will have identified the gender of the face from that brief unexpected presentation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a:t>
            </a:fld>
            <a:endParaRPr lang="en-US" dirty="0"/>
          </a:p>
        </p:txBody>
      </p:sp>
    </p:spTree>
    <p:extLst>
      <p:ext uri="{BB962C8B-B14F-4D97-AF65-F5344CB8AC3E}">
        <p14:creationId xmlns:p14="http://schemas.microsoft.com/office/powerpoint/2010/main" val="304668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again, same task, this time most of the people in the audience will have noticed that the scene was a city. So here were two examples of the “No” answer: you didn’t direct attention to </a:t>
            </a:r>
            <a:r>
              <a:rPr lang="en-US" dirty="0" smtClean="0"/>
              <a:t>the face or the scene, </a:t>
            </a:r>
            <a:r>
              <a:rPr lang="en-US" dirty="0" smtClean="0"/>
              <a:t>but </a:t>
            </a:r>
            <a:r>
              <a:rPr lang="en-US" dirty="0" smtClean="0"/>
              <a:t>you were aware </a:t>
            </a:r>
            <a:r>
              <a:rPr lang="en-US" dirty="0" smtClean="0"/>
              <a:t>of </a:t>
            </a:r>
            <a:r>
              <a:rPr lang="en-US" dirty="0" smtClean="0"/>
              <a:t>their properties.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dirty="0"/>
          </a:p>
        </p:txBody>
      </p:sp>
    </p:spTree>
    <p:extLst>
      <p:ext uri="{BB962C8B-B14F-4D97-AF65-F5344CB8AC3E}">
        <p14:creationId xmlns:p14="http://schemas.microsoft.com/office/powerpoint/2010/main" val="114218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a different </a:t>
            </a:r>
            <a:r>
              <a:rPr lang="en-US" dirty="0" smtClean="0"/>
              <a:t>example now</a:t>
            </a:r>
            <a:r>
              <a:rPr lang="en-US" dirty="0" smtClean="0"/>
              <a:t>. I want you to pay attention to motion and count the planes as they cross the screen.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a:t>
            </a:fld>
            <a:endParaRPr lang="en-US" dirty="0"/>
          </a:p>
        </p:txBody>
      </p:sp>
    </p:spTree>
    <p:extLst>
      <p:ext uri="{BB962C8B-B14F-4D97-AF65-F5344CB8AC3E}">
        <p14:creationId xmlns:p14="http://schemas.microsoft.com/office/powerpoint/2010/main" val="107904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Here we go.</a:t>
            </a:r>
          </a:p>
          <a:p>
            <a:endParaRPr lang="en-US" dirty="0"/>
          </a:p>
          <a:p>
            <a:r>
              <a:rPr lang="en-US" dirty="0"/>
              <a:t>Now, you were directing your attention at motion, and in the background you were unaware of several changes that happened. Let me highlight them and then switch back to the original image.</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dirty="0"/>
          </a:p>
        </p:txBody>
      </p:sp>
    </p:spTree>
    <p:extLst>
      <p:ext uri="{BB962C8B-B14F-4D97-AF65-F5344CB8AC3E}">
        <p14:creationId xmlns:p14="http://schemas.microsoft.com/office/powerpoint/2010/main" val="62855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 conundrum, in some situations attention seems to be essential and in others its unnecessary!</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7</a:t>
            </a:fld>
            <a:endParaRPr lang="en-US" dirty="0"/>
          </a:p>
        </p:txBody>
      </p:sp>
    </p:spTree>
    <p:extLst>
      <p:ext uri="{BB962C8B-B14F-4D97-AF65-F5344CB8AC3E}">
        <p14:creationId xmlns:p14="http://schemas.microsoft.com/office/powerpoint/2010/main" val="307141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dirty="0" smtClean="0"/>
              <a:t>I think there’s a solution here: </a:t>
            </a:r>
            <a:r>
              <a:rPr lang="en-US" dirty="0" smtClean="0"/>
              <a:t>we’re discussing attention as if it were a single </a:t>
            </a:r>
            <a:r>
              <a:rPr lang="en-US" dirty="0" smtClean="0"/>
              <a:t>process.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8</a:t>
            </a:fld>
            <a:endParaRPr lang="en-US" dirty="0"/>
          </a:p>
        </p:txBody>
      </p:sp>
    </p:spTree>
    <p:extLst>
      <p:ext uri="{BB962C8B-B14F-4D97-AF65-F5344CB8AC3E}">
        <p14:creationId xmlns:p14="http://schemas.microsoft.com/office/powerpoint/2010/main" val="2700478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we intuitively we feel like attention is always the same, its implementation in the brain changes depending on the situation and the attended feature.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9</a:t>
            </a:fld>
            <a:endParaRPr lang="en-US" dirty="0"/>
          </a:p>
        </p:txBody>
      </p:sp>
    </p:spTree>
    <p:extLst>
      <p:ext uri="{BB962C8B-B14F-4D97-AF65-F5344CB8AC3E}">
        <p14:creationId xmlns:p14="http://schemas.microsoft.com/office/powerpoint/2010/main" val="270047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177692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9/21/2015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dirty="0"/>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0" name="Rectangle 9"/>
          <p:cNvSpPr/>
          <p:nvPr/>
        </p:nvSpPr>
        <p:spPr>
          <a:xfrm>
            <a:off x="-76200" y="0"/>
            <a:ext cx="9296400" cy="6858000"/>
          </a:xfrm>
          <a:prstGeom prst="rect">
            <a:avLst/>
          </a:prstGeom>
          <a:solidFill>
            <a:schemeClr val="bg1">
              <a:alpha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81667" y="2624667"/>
            <a:ext cx="184666" cy="369332"/>
          </a:xfrm>
          <a:prstGeom prst="rect">
            <a:avLst/>
          </a:prstGeom>
          <a:noFill/>
        </p:spPr>
        <p:txBody>
          <a:bodyPr wrap="none" rtlCol="0">
            <a:spAutoFit/>
          </a:bodyPr>
          <a:lstStyle/>
          <a:p>
            <a:endParaRPr lang="en-US" dirty="0"/>
          </a:p>
        </p:txBody>
      </p:sp>
      <p:sp>
        <p:nvSpPr>
          <p:cNvPr id="5" name="Title 1"/>
          <p:cNvSpPr txBox="1">
            <a:spLocks/>
          </p:cNvSpPr>
          <p:nvPr/>
        </p:nvSpPr>
        <p:spPr>
          <a:xfrm>
            <a:off x="685800" y="155758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ffectLst/>
              </a:rPr>
              <a:t>Neural Substrates of Attention and Awareness</a:t>
            </a:r>
            <a:endParaRPr lang="en-US" dirty="0">
              <a:effectLst/>
            </a:endParaRPr>
          </a:p>
        </p:txBody>
      </p:sp>
      <p:sp>
        <p:nvSpPr>
          <p:cNvPr id="6" name="Subtitle 2"/>
          <p:cNvSpPr txBox="1">
            <a:spLocks/>
          </p:cNvSpPr>
          <p:nvPr/>
        </p:nvSpPr>
        <p:spPr>
          <a:xfrm>
            <a:off x="2590800" y="49530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effectLst/>
              </a:rPr>
              <a:t>Dan Birman</a:t>
            </a:r>
          </a:p>
          <a:p>
            <a:pPr marL="0" indent="0" algn="r">
              <a:buNone/>
            </a:pPr>
            <a:r>
              <a:rPr lang="en-US" dirty="0" smtClean="0">
                <a:effectLst/>
              </a:rPr>
              <a:t>Gardner Lab</a:t>
            </a:r>
          </a:p>
          <a:p>
            <a:pPr marL="0" indent="0" algn="r">
              <a:buNone/>
            </a:pPr>
            <a:r>
              <a:rPr lang="en-US" dirty="0" smtClean="0"/>
              <a:t>Lightning Talks </a:t>
            </a:r>
            <a:r>
              <a:rPr lang="en-US" dirty="0" smtClean="0">
                <a:effectLst/>
              </a:rPr>
              <a:t>– 2015-04-</a:t>
            </a:r>
            <a:r>
              <a:rPr lang="en-US" dirty="0" smtClean="0"/>
              <a:t>23</a:t>
            </a:r>
            <a:endParaRPr lang="en-US" dirty="0">
              <a:effectLst/>
            </a:endParaRPr>
          </a:p>
        </p:txBody>
      </p:sp>
    </p:spTree>
    <p:extLst>
      <p:ext uri="{BB962C8B-B14F-4D97-AF65-F5344CB8AC3E}">
        <p14:creationId xmlns:p14="http://schemas.microsoft.com/office/powerpoint/2010/main" val="4125330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6843" y="1295400"/>
            <a:ext cx="5830314" cy="1569660"/>
          </a:xfrm>
          <a:prstGeom prst="rect">
            <a:avLst/>
          </a:prstGeom>
          <a:noFill/>
        </p:spPr>
        <p:txBody>
          <a:bodyPr wrap="none" rtlCol="0">
            <a:spAutoFit/>
          </a:bodyPr>
          <a:lstStyle/>
          <a:p>
            <a:pPr algn="ctr"/>
            <a:r>
              <a:rPr lang="en-US" sz="3200" dirty="0" smtClean="0"/>
              <a:t>What is Attention?</a:t>
            </a:r>
          </a:p>
          <a:p>
            <a:pPr algn="ctr"/>
            <a:endParaRPr lang="en-US" sz="3200" dirty="0"/>
          </a:p>
          <a:p>
            <a:pPr algn="ctr"/>
            <a:r>
              <a:rPr lang="en-US" sz="3200" dirty="0" smtClean="0"/>
              <a:t>What do we mean by Awareness?</a:t>
            </a:r>
            <a:endParaRPr lang="en-US" sz="3200" dirty="0"/>
          </a:p>
        </p:txBody>
      </p:sp>
      <p:sp>
        <p:nvSpPr>
          <p:cNvPr id="3" name="TextBox 2"/>
          <p:cNvSpPr txBox="1"/>
          <p:nvPr/>
        </p:nvSpPr>
        <p:spPr>
          <a:xfrm>
            <a:off x="609598" y="3581400"/>
            <a:ext cx="7924799" cy="2677656"/>
          </a:xfrm>
          <a:prstGeom prst="rect">
            <a:avLst/>
          </a:prstGeom>
          <a:noFill/>
        </p:spPr>
        <p:txBody>
          <a:bodyPr wrap="square" rtlCol="0">
            <a:spAutoFit/>
          </a:bodyPr>
          <a:lstStyle/>
          <a:p>
            <a:pPr algn="ctr"/>
            <a:r>
              <a:rPr lang="en-US" sz="2400" dirty="0" smtClean="0"/>
              <a:t>Attention feels unitary—but its neural implementation takes on many different forms, depending on the attended feature</a:t>
            </a:r>
          </a:p>
          <a:p>
            <a:pPr algn="ctr"/>
            <a:endParaRPr lang="en-US" sz="2400" dirty="0" smtClean="0"/>
          </a:p>
          <a:p>
            <a:pPr algn="ctr"/>
            <a:endParaRPr lang="en-US" sz="2400" dirty="0"/>
          </a:p>
          <a:p>
            <a:pPr algn="ctr"/>
            <a:r>
              <a:rPr lang="en-US" sz="2400" dirty="0" smtClean="0"/>
              <a:t>With a more precise definition of attention we can make predictions: how might </a:t>
            </a:r>
            <a:r>
              <a:rPr lang="en-US" sz="2400" b="1" dirty="0" smtClean="0"/>
              <a:t>contrast</a:t>
            </a:r>
            <a:r>
              <a:rPr lang="en-US" sz="2400" dirty="0" smtClean="0"/>
              <a:t> and </a:t>
            </a:r>
            <a:r>
              <a:rPr lang="en-US" sz="2400" b="1" dirty="0" smtClean="0"/>
              <a:t>motion</a:t>
            </a:r>
            <a:r>
              <a:rPr lang="en-US" sz="2400" dirty="0" smtClean="0"/>
              <a:t>, two basic visual features, interact?</a:t>
            </a:r>
            <a:endParaRPr lang="en-US" sz="2400" b="1" dirty="0"/>
          </a:p>
        </p:txBody>
      </p:sp>
    </p:spTree>
    <p:extLst>
      <p:ext uri="{BB962C8B-B14F-4D97-AF65-F5344CB8AC3E}">
        <p14:creationId xmlns:p14="http://schemas.microsoft.com/office/powerpoint/2010/main" val="2731977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V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4" name="TextBox 3"/>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a:t>
            </a:r>
            <a:r>
              <a:rPr lang="en-US" sz="2400" dirty="0" smtClean="0">
                <a:solidFill>
                  <a:schemeClr val="accent6"/>
                </a:solidFill>
              </a:rPr>
              <a:t>Contrast</a:t>
            </a:r>
            <a:endParaRPr lang="en-US" sz="2400" dirty="0" smtClean="0">
              <a:solidFill>
                <a:schemeClr val="accent6"/>
              </a:solidFill>
            </a:endParaRPr>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28" name="TextBox 27"/>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156355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215" y="3352800"/>
            <a:ext cx="5240785" cy="3505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8" name="TextBox 7"/>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a:t>
            </a:r>
            <a:r>
              <a:rPr lang="en-US" sz="2400" dirty="0" smtClean="0">
                <a:solidFill>
                  <a:schemeClr val="accent6"/>
                </a:solidFill>
              </a:rPr>
              <a:t>Contrast</a:t>
            </a:r>
            <a:endParaRPr lang="en-US" sz="2400" dirty="0" smtClean="0">
              <a:solidFill>
                <a:schemeClr val="accent6"/>
              </a:solidFill>
            </a:endParaRPr>
          </a:p>
        </p:txBody>
      </p:sp>
      <p:sp>
        <p:nvSpPr>
          <p:cNvPr id="9" name="TextBox 8"/>
          <p:cNvSpPr txBox="1"/>
          <p:nvPr/>
        </p:nvSpPr>
        <p:spPr>
          <a:xfrm>
            <a:off x="595945" y="4193232"/>
            <a:ext cx="3278333" cy="461665"/>
          </a:xfrm>
          <a:prstGeom prst="rect">
            <a:avLst/>
          </a:prstGeom>
          <a:noFill/>
        </p:spPr>
        <p:txBody>
          <a:bodyPr wrap="none" rtlCol="0">
            <a:spAutoFit/>
          </a:bodyPr>
          <a:lstStyle/>
          <a:p>
            <a:pPr algn="ctr"/>
            <a:r>
              <a:rPr lang="en-US" sz="2400" dirty="0" smtClean="0">
                <a:solidFill>
                  <a:schemeClr val="tx2">
                    <a:lumMod val="60000"/>
                    <a:lumOff val="40000"/>
                  </a:schemeClr>
                </a:solidFill>
              </a:rPr>
              <a:t>Visual Area </a:t>
            </a:r>
            <a:r>
              <a:rPr lang="en-US" sz="2400" dirty="0" err="1" smtClean="0">
                <a:solidFill>
                  <a:schemeClr val="tx2">
                    <a:lumMod val="60000"/>
                    <a:lumOff val="40000"/>
                  </a:schemeClr>
                </a:solidFill>
              </a:rPr>
              <a:t>hMT</a:t>
            </a:r>
            <a:r>
              <a:rPr lang="en-US" sz="2400" dirty="0" smtClean="0">
                <a:solidFill>
                  <a:schemeClr val="tx2">
                    <a:lumMod val="60000"/>
                    <a:lumOff val="40000"/>
                  </a:schemeClr>
                </a:solidFill>
              </a:rPr>
              <a:t>: </a:t>
            </a:r>
            <a:r>
              <a:rPr lang="en-US" sz="2400" dirty="0" smtClean="0">
                <a:solidFill>
                  <a:schemeClr val="tx2">
                    <a:lumMod val="60000"/>
                    <a:lumOff val="40000"/>
                  </a:schemeClr>
                </a:solidFill>
              </a:rPr>
              <a:t>Motion</a:t>
            </a:r>
            <a:endParaRPr lang="en-US" sz="2400" dirty="0" smtClean="0">
              <a:solidFill>
                <a:schemeClr val="tx2">
                  <a:lumMod val="60000"/>
                  <a:lumOff val="40000"/>
                </a:schemeClr>
              </a:solidFill>
            </a:endParaRPr>
          </a:p>
        </p:txBody>
      </p:sp>
      <p:pic>
        <p:nvPicPr>
          <p:cNvPr id="1026" name="Picture 2" descr="C:\Users\Dan\proj\att_awe\talks\images\linmotion0.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800600"/>
            <a:ext cx="142875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an\proj\att_awe\talks\images\linmotion100.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306932" y="480060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6686" y="6455213"/>
            <a:ext cx="1529778" cy="369332"/>
          </a:xfrm>
          <a:prstGeom prst="rect">
            <a:avLst/>
          </a:prstGeom>
          <a:noFill/>
        </p:spPr>
        <p:txBody>
          <a:bodyPr wrap="none" rtlCol="0">
            <a:spAutoFit/>
          </a:bodyPr>
          <a:lstStyle/>
          <a:p>
            <a:r>
              <a:rPr lang="en-US" dirty="0" smtClean="0"/>
              <a:t>0% Coherence</a:t>
            </a:r>
            <a:endParaRPr lang="en-US" dirty="0"/>
          </a:p>
        </p:txBody>
      </p:sp>
      <p:sp>
        <p:nvSpPr>
          <p:cNvPr id="10" name="TextBox 9"/>
          <p:cNvSpPr txBox="1"/>
          <p:nvPr/>
        </p:nvSpPr>
        <p:spPr>
          <a:xfrm>
            <a:off x="2139399" y="6441308"/>
            <a:ext cx="1763816" cy="369332"/>
          </a:xfrm>
          <a:prstGeom prst="rect">
            <a:avLst/>
          </a:prstGeom>
          <a:noFill/>
        </p:spPr>
        <p:txBody>
          <a:bodyPr wrap="none" rtlCol="0">
            <a:spAutoFit/>
          </a:bodyPr>
          <a:lstStyle/>
          <a:p>
            <a:r>
              <a:rPr lang="en-US" dirty="0" smtClean="0"/>
              <a:t>100% Coherence</a:t>
            </a:r>
            <a:endParaRPr lang="en-US" dirty="0"/>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55" name="TextBox 54"/>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474810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707121"/>
            <a:ext cx="3531833" cy="2362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3" y="1624111"/>
            <a:ext cx="3404313" cy="2566889"/>
          </a:xfrm>
          <a:prstGeom prst="rect">
            <a:avLst/>
          </a:prstGeom>
        </p:spPr>
      </p:pic>
      <p:sp>
        <p:nvSpPr>
          <p:cNvPr id="2" name="TextBox 1"/>
          <p:cNvSpPr txBox="1"/>
          <p:nvPr/>
        </p:nvSpPr>
        <p:spPr>
          <a:xfrm>
            <a:off x="1971256" y="533400"/>
            <a:ext cx="5201489" cy="1077218"/>
          </a:xfrm>
          <a:prstGeom prst="rect">
            <a:avLst/>
          </a:prstGeom>
          <a:noFill/>
        </p:spPr>
        <p:txBody>
          <a:bodyPr wrap="none" rtlCol="0">
            <a:spAutoFit/>
          </a:bodyPr>
          <a:lstStyle/>
          <a:p>
            <a:pPr algn="ctr"/>
            <a:r>
              <a:rPr lang="en-US" sz="3200" dirty="0" smtClean="0"/>
              <a:t>V1 projects strongly into MT</a:t>
            </a:r>
          </a:p>
          <a:p>
            <a:pPr algn="ctr"/>
            <a:r>
              <a:rPr lang="en-US" sz="3200" dirty="0" smtClean="0"/>
              <a:t>Reverse connections are weak</a:t>
            </a:r>
            <a:endParaRPr lang="en-US" sz="3200" dirty="0"/>
          </a:p>
        </p:txBody>
      </p:sp>
      <p:cxnSp>
        <p:nvCxnSpPr>
          <p:cNvPr id="4" name="Straight Arrow Connector 3"/>
          <p:cNvCxnSpPr/>
          <p:nvPr/>
        </p:nvCxnSpPr>
        <p:spPr>
          <a:xfrm>
            <a:off x="3352800" y="3585977"/>
            <a:ext cx="22098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505200" y="3128777"/>
            <a:ext cx="19050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4967" y="4385608"/>
            <a:ext cx="7594066" cy="1938992"/>
          </a:xfrm>
          <a:prstGeom prst="rect">
            <a:avLst/>
          </a:prstGeom>
          <a:noFill/>
        </p:spPr>
        <p:txBody>
          <a:bodyPr wrap="none" rtlCol="0">
            <a:spAutoFit/>
          </a:bodyPr>
          <a:lstStyle/>
          <a:p>
            <a:pPr algn="ctr"/>
            <a:r>
              <a:rPr lang="en-US" sz="2400" dirty="0" smtClean="0"/>
              <a:t>Prediction:</a:t>
            </a:r>
          </a:p>
          <a:p>
            <a:pPr algn="ctr"/>
            <a:endParaRPr lang="en-US" sz="2400" dirty="0"/>
          </a:p>
          <a:p>
            <a:pPr algn="ctr"/>
            <a:r>
              <a:rPr lang="en-US" sz="2400" dirty="0" smtClean="0"/>
              <a:t>Attention to Contrast should alter the Perception of Motion</a:t>
            </a:r>
          </a:p>
          <a:p>
            <a:pPr algn="ctr"/>
            <a:endParaRPr lang="en-US" sz="2400" dirty="0"/>
          </a:p>
          <a:p>
            <a:pPr algn="ctr"/>
            <a:r>
              <a:rPr lang="en-US" sz="2400" dirty="0" smtClean="0"/>
              <a:t>Attention to Motion should have no effect on Contrast</a:t>
            </a:r>
            <a:endParaRPr lang="en-US" sz="2400" dirty="0"/>
          </a:p>
        </p:txBody>
      </p:sp>
    </p:spTree>
    <p:extLst>
      <p:ext uri="{BB962C8B-B14F-4D97-AF65-F5344CB8AC3E}">
        <p14:creationId xmlns:p14="http://schemas.microsoft.com/office/powerpoint/2010/main" val="1989461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457199"/>
            <a:ext cx="6487930" cy="584775"/>
          </a:xfrm>
          <a:prstGeom prst="rect">
            <a:avLst/>
          </a:prstGeom>
          <a:noFill/>
        </p:spPr>
        <p:txBody>
          <a:bodyPr wrap="none" rtlCol="0">
            <a:spAutoFit/>
          </a:bodyPr>
          <a:lstStyle/>
          <a:p>
            <a:r>
              <a:rPr lang="en-US" sz="3200" dirty="0" smtClean="0"/>
              <a:t>Contrast / Motion Discrimination Task</a:t>
            </a:r>
            <a:endParaRPr lang="en-US" sz="3200" dirty="0"/>
          </a:p>
        </p:txBody>
      </p:sp>
      <p:sp>
        <p:nvSpPr>
          <p:cNvPr id="5" name="TextBox 4"/>
          <p:cNvSpPr txBox="1"/>
          <p:nvPr/>
        </p:nvSpPr>
        <p:spPr>
          <a:xfrm>
            <a:off x="87954" y="1752600"/>
            <a:ext cx="8968092" cy="1384995"/>
          </a:xfrm>
          <a:prstGeom prst="rect">
            <a:avLst/>
          </a:prstGeom>
          <a:noFill/>
        </p:spPr>
        <p:txBody>
          <a:bodyPr wrap="square" rtlCol="0">
            <a:spAutoFit/>
          </a:bodyPr>
          <a:lstStyle/>
          <a:p>
            <a:pPr algn="ctr"/>
            <a:r>
              <a:rPr lang="en-US" sz="2400" dirty="0" smtClean="0"/>
              <a:t>Prediction: Attention to contrast will diminish motion perception;</a:t>
            </a:r>
          </a:p>
          <a:p>
            <a:pPr algn="ctr"/>
            <a:r>
              <a:rPr lang="en-US" sz="2400" dirty="0" smtClean="0"/>
              <a:t>attention to motion will not affect contrast perception.</a:t>
            </a:r>
          </a:p>
          <a:p>
            <a:pPr algn="ctr"/>
            <a:endParaRPr lang="en-US" dirty="0"/>
          </a:p>
          <a:p>
            <a:pPr algn="ctr"/>
            <a:endParaRPr lang="en-US" dirty="0" smtClean="0"/>
          </a:p>
        </p:txBody>
      </p:sp>
      <p:grpSp>
        <p:nvGrpSpPr>
          <p:cNvPr id="19" name="Group 18"/>
          <p:cNvGrpSpPr/>
          <p:nvPr/>
        </p:nvGrpSpPr>
        <p:grpSpPr>
          <a:xfrm>
            <a:off x="4269924" y="3657600"/>
            <a:ext cx="1676400" cy="1154668"/>
            <a:chOff x="1524000" y="3048000"/>
            <a:chExt cx="1676400" cy="1154668"/>
          </a:xfrm>
        </p:grpSpPr>
        <p:sp>
          <p:nvSpPr>
            <p:cNvPr id="13" name="Rectangle 12"/>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281929" y="4463534"/>
            <a:ext cx="1676400" cy="1154668"/>
            <a:chOff x="2590800" y="3853934"/>
            <a:chExt cx="1676400" cy="1154668"/>
          </a:xfrm>
        </p:grpSpPr>
        <p:grpSp>
          <p:nvGrpSpPr>
            <p:cNvPr id="20" name="Group 19"/>
            <p:cNvGrpSpPr/>
            <p:nvPr/>
          </p:nvGrpSpPr>
          <p:grpSpPr>
            <a:xfrm>
              <a:off x="2590800" y="3853934"/>
              <a:ext cx="1676400" cy="1154668"/>
              <a:chOff x="1524000" y="3048000"/>
              <a:chExt cx="1676400" cy="1154668"/>
            </a:xfrm>
          </p:grpSpPr>
          <p:sp>
            <p:nvSpPr>
              <p:cNvPr id="21" name="Rectangle 20"/>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Oval 27"/>
            <p:cNvSpPr/>
            <p:nvPr/>
          </p:nvSpPr>
          <p:spPr>
            <a:xfrm>
              <a:off x="2750402" y="39624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80475" y="4202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969159" y="40767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55385" y="44312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023979" y="4467331"/>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21443" y="4583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039155" y="47741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756127" y="4009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86200" y="4249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26714" y="4000500"/>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14255" y="4507468"/>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80516" y="4212374"/>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27168" y="4630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968680" y="4771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82911" y="40005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90831" y="433619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101668" y="41148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51664"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36205"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51938" y="4788576"/>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090455" y="469495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39612" y="4114800"/>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34453" y="429809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031006" y="4240768"/>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853711" y="445941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032202" y="463167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749978" y="471276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865125" y="480925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a:off x="6348729" y="5172162"/>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a:t>
            </a:r>
          </a:p>
          <a:p>
            <a:pPr algn="ctr"/>
            <a:r>
              <a:rPr lang="en-US" dirty="0" smtClean="0"/>
              <a:t>Left / Right</a:t>
            </a:r>
          </a:p>
        </p:txBody>
      </p:sp>
      <p:sp>
        <p:nvSpPr>
          <p:cNvPr id="78" name="TextBox 77"/>
          <p:cNvSpPr txBox="1"/>
          <p:nvPr/>
        </p:nvSpPr>
        <p:spPr>
          <a:xfrm>
            <a:off x="7186929" y="4463534"/>
            <a:ext cx="1703351" cy="646331"/>
          </a:xfrm>
          <a:prstGeom prst="rect">
            <a:avLst/>
          </a:prstGeom>
          <a:noFill/>
        </p:spPr>
        <p:txBody>
          <a:bodyPr wrap="none" rtlCol="0">
            <a:spAutoFit/>
          </a:bodyPr>
          <a:lstStyle/>
          <a:p>
            <a:r>
              <a:rPr lang="en-US" dirty="0" smtClean="0"/>
              <a:t>500 ms stimulus</a:t>
            </a:r>
          </a:p>
          <a:p>
            <a:r>
              <a:rPr lang="en-US" dirty="0" smtClean="0"/>
              <a:t> + 250 ms mask</a:t>
            </a:r>
            <a:endParaRPr lang="en-US" dirty="0"/>
          </a:p>
        </p:txBody>
      </p:sp>
      <p:sp>
        <p:nvSpPr>
          <p:cNvPr id="81" name="Rectangle 80"/>
          <p:cNvSpPr/>
          <p:nvPr/>
        </p:nvSpPr>
        <p:spPr>
          <a:xfrm>
            <a:off x="228600" y="3786306"/>
            <a:ext cx="3721261" cy="2585323"/>
          </a:xfrm>
          <a:prstGeom prst="rect">
            <a:avLst/>
          </a:prstGeom>
        </p:spPr>
        <p:txBody>
          <a:bodyPr wrap="square">
            <a:spAutoFit/>
          </a:bodyPr>
          <a:lstStyle/>
          <a:p>
            <a:pPr algn="ctr"/>
            <a:r>
              <a:rPr lang="en-US" dirty="0" smtClean="0"/>
              <a:t>Task used to estimate % intensity change necessary for discrimination</a:t>
            </a:r>
          </a:p>
          <a:p>
            <a:pPr algn="ctr"/>
            <a:endParaRPr lang="en-US" dirty="0"/>
          </a:p>
          <a:p>
            <a:pPr algn="ctr"/>
            <a:r>
              <a:rPr lang="en-US" dirty="0" smtClean="0"/>
              <a:t>Attend </a:t>
            </a:r>
            <a:r>
              <a:rPr lang="en-US" dirty="0"/>
              <a:t>to one feature for 100 </a:t>
            </a:r>
            <a:r>
              <a:rPr lang="en-US" dirty="0" smtClean="0"/>
              <a:t>trials per block</a:t>
            </a:r>
            <a:endParaRPr lang="en-US" dirty="0"/>
          </a:p>
          <a:p>
            <a:pPr algn="ctr"/>
            <a:endParaRPr lang="en-US" dirty="0"/>
          </a:p>
          <a:p>
            <a:pPr algn="ctr"/>
            <a:r>
              <a:rPr lang="en-US" dirty="0"/>
              <a:t>15% of trials are “miscued”—you are </a:t>
            </a:r>
            <a:r>
              <a:rPr lang="en-US" dirty="0" smtClean="0"/>
              <a:t>asked, after the stimulus, </a:t>
            </a:r>
            <a:r>
              <a:rPr lang="en-US" dirty="0"/>
              <a:t>to respond about the unattended </a:t>
            </a:r>
            <a:r>
              <a:rPr lang="en-US" dirty="0" smtClean="0"/>
              <a:t>feature</a:t>
            </a:r>
          </a:p>
        </p:txBody>
      </p:sp>
    </p:spTree>
    <p:extLst>
      <p:ext uri="{BB962C8B-B14F-4D97-AF65-F5344CB8AC3E}">
        <p14:creationId xmlns:p14="http://schemas.microsoft.com/office/powerpoint/2010/main" val="35726008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
        <p:nvSpPr>
          <p:cNvPr id="2" name="Rectangle 1"/>
          <p:cNvSpPr/>
          <p:nvPr/>
        </p:nvSpPr>
        <p:spPr>
          <a:xfrm>
            <a:off x="4572000" y="1143000"/>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0" y="172934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13890" y="225512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53000" y="3166110"/>
            <a:ext cx="2819400" cy="293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0890" y="1051034"/>
            <a:ext cx="2667000" cy="4740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38500" y="1405890"/>
            <a:ext cx="2667000" cy="4477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86000" y="1032510"/>
            <a:ext cx="20574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636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
        <p:nvSpPr>
          <p:cNvPr id="5" name="Rectangle 4"/>
          <p:cNvSpPr/>
          <p:nvPr/>
        </p:nvSpPr>
        <p:spPr>
          <a:xfrm>
            <a:off x="4572000" y="172934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13890" y="225512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53000" y="3166110"/>
            <a:ext cx="2819400" cy="293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0890" y="1051034"/>
            <a:ext cx="2667000" cy="4740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6612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
        <p:nvSpPr>
          <p:cNvPr id="6" name="Rectangle 5"/>
          <p:cNvSpPr/>
          <p:nvPr/>
        </p:nvSpPr>
        <p:spPr>
          <a:xfrm>
            <a:off x="4713890" y="225512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00800" y="3166110"/>
            <a:ext cx="1143000" cy="293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61590" y="3166110"/>
            <a:ext cx="137160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467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Tree>
    <p:extLst>
      <p:ext uri="{BB962C8B-B14F-4D97-AF65-F5344CB8AC3E}">
        <p14:creationId xmlns:p14="http://schemas.microsoft.com/office/powerpoint/2010/main" val="4224507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plitudeMea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219200"/>
            <a:ext cx="6211824" cy="5205984"/>
          </a:xfrm>
          <a:prstGeom prst="rect">
            <a:avLst/>
          </a:prstGeom>
        </p:spPr>
      </p:pic>
      <p:pic>
        <p:nvPicPr>
          <p:cNvPr id="6" name="Picture 5" descr="rM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5181600"/>
            <a:ext cx="2479829" cy="1658587"/>
          </a:xfrm>
          <a:prstGeom prst="rect">
            <a:avLst/>
          </a:prstGeom>
        </p:spPr>
      </p:pic>
      <p:pic>
        <p:nvPicPr>
          <p:cNvPr id="7" name="Picture 6" descr="rV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362200"/>
            <a:ext cx="2425430" cy="1828800"/>
          </a:xfrm>
          <a:prstGeom prst="rect">
            <a:avLst/>
          </a:prstGeom>
        </p:spPr>
      </p:pic>
      <p:pic>
        <p:nvPicPr>
          <p:cNvPr id="21" name="Picture 20" descr="leg_co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6768" y="3429000"/>
            <a:ext cx="2124456" cy="749808"/>
          </a:xfrm>
          <a:prstGeom prst="rect">
            <a:avLst/>
          </a:prstGeom>
        </p:spPr>
      </p:pic>
      <p:pic>
        <p:nvPicPr>
          <p:cNvPr id="28" name="Picture 27" descr="leg_con.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6768" y="381000"/>
            <a:ext cx="2237232" cy="774192"/>
          </a:xfrm>
          <a:prstGeom prst="rect">
            <a:avLst/>
          </a:prstGeom>
        </p:spPr>
      </p:pic>
    </p:spTree>
    <p:extLst>
      <p:ext uri="{BB962C8B-B14F-4D97-AF65-F5344CB8AC3E}">
        <p14:creationId xmlns:p14="http://schemas.microsoft.com/office/powerpoint/2010/main" val="2526379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2301" y="2705725"/>
            <a:ext cx="5299399" cy="1446550"/>
          </a:xfrm>
          <a:prstGeom prst="rect">
            <a:avLst/>
          </a:prstGeom>
          <a:noFill/>
        </p:spPr>
        <p:txBody>
          <a:bodyPr wrap="none" rtlCol="0">
            <a:spAutoFit/>
          </a:bodyPr>
          <a:lstStyle/>
          <a:p>
            <a:r>
              <a:rPr lang="en-US" sz="4400" dirty="0" smtClean="0"/>
              <a:t>Is Attention Necessary</a:t>
            </a:r>
          </a:p>
          <a:p>
            <a:pPr algn="ctr"/>
            <a:r>
              <a:rPr lang="en-US" sz="4400" dirty="0" smtClean="0"/>
              <a:t>for Awareness?</a:t>
            </a:r>
            <a:endParaRPr lang="en-US" sz="4400" dirty="0"/>
          </a:p>
        </p:txBody>
      </p:sp>
    </p:spTree>
    <p:extLst>
      <p:ext uri="{BB962C8B-B14F-4D97-AF65-F5344CB8AC3E}">
        <p14:creationId xmlns:p14="http://schemas.microsoft.com/office/powerpoint/2010/main" val="1975974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5" name="TextBox 4"/>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Tree>
    <p:extLst>
      <p:ext uri="{BB962C8B-B14F-4D97-AF65-F5344CB8AC3E}">
        <p14:creationId xmlns:p14="http://schemas.microsoft.com/office/powerpoint/2010/main" val="1842241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3" name="TextBox 2"/>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
        <p:nvSpPr>
          <p:cNvPr id="5" name="TextBox 4"/>
          <p:cNvSpPr txBox="1"/>
          <p:nvPr/>
        </p:nvSpPr>
        <p:spPr>
          <a:xfrm>
            <a:off x="3793087" y="4270586"/>
            <a:ext cx="5029201" cy="2185214"/>
          </a:xfrm>
          <a:prstGeom prst="rect">
            <a:avLst/>
          </a:prstGeom>
          <a:noFill/>
        </p:spPr>
        <p:txBody>
          <a:bodyPr wrap="square" rtlCol="0">
            <a:spAutoFit/>
          </a:bodyPr>
          <a:lstStyle/>
          <a:p>
            <a:pPr algn="ctr"/>
            <a:r>
              <a:rPr lang="en-US" sz="3400" dirty="0" smtClean="0"/>
              <a:t>Interactions occur only where strong connections exist between neural representations</a:t>
            </a:r>
            <a:endParaRPr lang="en-US" sz="3400" dirty="0"/>
          </a:p>
        </p:txBody>
      </p:sp>
      <p:sp>
        <p:nvSpPr>
          <p:cNvPr id="8" name="TextBox 7"/>
          <p:cNvSpPr txBox="1"/>
          <p:nvPr/>
        </p:nvSpPr>
        <p:spPr>
          <a:xfrm>
            <a:off x="4114800" y="1254323"/>
            <a:ext cx="4453293" cy="615553"/>
          </a:xfrm>
          <a:prstGeom prst="rect">
            <a:avLst/>
          </a:prstGeom>
          <a:noFill/>
        </p:spPr>
        <p:txBody>
          <a:bodyPr wrap="square" rtlCol="0">
            <a:spAutoFit/>
          </a:bodyPr>
          <a:lstStyle/>
          <a:p>
            <a:pPr algn="ctr"/>
            <a:r>
              <a:rPr lang="en-US" sz="3400" dirty="0" smtClean="0"/>
              <a:t>It depends!</a:t>
            </a:r>
            <a:endParaRPr lang="en-US" sz="3400" dirty="0"/>
          </a:p>
        </p:txBody>
      </p:sp>
    </p:spTree>
    <p:extLst>
      <p:ext uri="{BB962C8B-B14F-4D97-AF65-F5344CB8AC3E}">
        <p14:creationId xmlns:p14="http://schemas.microsoft.com/office/powerpoint/2010/main" val="2971146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23900"/>
            <a:ext cx="9220200" cy="5406390"/>
          </a:xfrm>
          <a:prstGeom prst="rect">
            <a:avLst/>
          </a:prstGeom>
        </p:spPr>
      </p:pic>
      <p:sp>
        <p:nvSpPr>
          <p:cNvPr id="5" name="TextBox 4"/>
          <p:cNvSpPr txBox="1"/>
          <p:nvPr/>
        </p:nvSpPr>
        <p:spPr>
          <a:xfrm>
            <a:off x="152400" y="152400"/>
            <a:ext cx="4398785" cy="584776"/>
          </a:xfrm>
          <a:prstGeom prst="rect">
            <a:avLst/>
          </a:prstGeom>
          <a:noFill/>
        </p:spPr>
        <p:txBody>
          <a:bodyPr wrap="none" rtlCol="0">
            <a:spAutoFit/>
          </a:bodyPr>
          <a:lstStyle/>
          <a:p>
            <a:r>
              <a:rPr lang="en-US" sz="3200" dirty="0" smtClean="0"/>
              <a:t>Gardner Lab </a:t>
            </a:r>
            <a:r>
              <a:rPr lang="en-US" dirty="0" smtClean="0"/>
              <a:t>@ Stanford University</a:t>
            </a:r>
            <a:endParaRPr lang="en-US" dirty="0"/>
          </a:p>
        </p:txBody>
      </p:sp>
      <p:pic>
        <p:nvPicPr>
          <p:cNvPr id="7" name="Picture 6"/>
          <p:cNvPicPr>
            <a:picLocks noChangeAspect="1"/>
          </p:cNvPicPr>
          <p:nvPr/>
        </p:nvPicPr>
        <p:blipFill>
          <a:blip r:embed="rId4"/>
          <a:stretch>
            <a:fillRect/>
          </a:stretch>
        </p:blipFill>
        <p:spPr>
          <a:xfrm>
            <a:off x="7029942" y="4038600"/>
            <a:ext cx="2109274" cy="1406183"/>
          </a:xfrm>
          <a:prstGeom prst="rect">
            <a:avLst/>
          </a:prstGeom>
        </p:spPr>
      </p:pic>
      <p:sp>
        <p:nvSpPr>
          <p:cNvPr id="8" name="TextBox 7"/>
          <p:cNvSpPr txBox="1"/>
          <p:nvPr/>
        </p:nvSpPr>
        <p:spPr>
          <a:xfrm>
            <a:off x="7315200" y="3505200"/>
            <a:ext cx="1546442" cy="369332"/>
          </a:xfrm>
          <a:prstGeom prst="rect">
            <a:avLst/>
          </a:prstGeom>
          <a:noFill/>
        </p:spPr>
        <p:txBody>
          <a:bodyPr wrap="none" rtlCol="0">
            <a:spAutoFit/>
          </a:bodyPr>
          <a:lstStyle/>
          <a:p>
            <a:r>
              <a:rPr lang="en-US" dirty="0" smtClean="0">
                <a:solidFill>
                  <a:srgbClr val="FFFFFF"/>
                </a:solidFill>
              </a:rPr>
              <a:t>Justin Gardner</a:t>
            </a:r>
            <a:endParaRPr lang="en-US" dirty="0">
              <a:solidFill>
                <a:srgbClr val="FFFFFF"/>
              </a:solidFill>
            </a:endParaRPr>
          </a:p>
        </p:txBody>
      </p:sp>
    </p:spTree>
    <p:extLst>
      <p:ext uri="{BB962C8B-B14F-4D97-AF65-F5344CB8AC3E}">
        <p14:creationId xmlns:p14="http://schemas.microsoft.com/office/powerpoint/2010/main" val="1447784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9-18 at 2.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700" y="383628"/>
            <a:ext cx="7132601" cy="911772"/>
          </a:xfrm>
          <a:prstGeom prst="rect">
            <a:avLst/>
          </a:prstGeom>
        </p:spPr>
      </p:pic>
      <p:pic>
        <p:nvPicPr>
          <p:cNvPr id="1026" name="Picture 2" descr="C:\Users\Dan\proj\att_awe\talks\images\ltberl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07" y="2286000"/>
            <a:ext cx="20574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5791200" y="2070921"/>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07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00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xit" presetSubtype="0" fill="hold" nodeType="withEffect">
                                  <p:stCondLst>
                                    <p:cond delay="2200"/>
                                  </p:stCondLst>
                                  <p:childTnLst>
                                    <p:set>
                                      <p:cBhvr>
                                        <p:cTn id="8"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791200" y="2070921"/>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Shot 2015-09-18 at 2.22.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500" y="5317885"/>
            <a:ext cx="7713006" cy="1363346"/>
          </a:xfrm>
          <a:prstGeom prst="rect">
            <a:avLst/>
          </a:prstGeom>
        </p:spPr>
      </p:pic>
    </p:spTree>
    <p:extLst>
      <p:ext uri="{BB962C8B-B14F-4D97-AF65-F5344CB8AC3E}">
        <p14:creationId xmlns:p14="http://schemas.microsoft.com/office/powerpoint/2010/main" val="34416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200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1" nodeType="withEffect">
                                  <p:stCondLst>
                                    <p:cond delay="220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00" y="533400"/>
            <a:ext cx="1397000" cy="586740"/>
          </a:xfrm>
          <a:prstGeom prst="rect">
            <a:avLst/>
          </a:prstGeom>
        </p:spPr>
      </p:pic>
    </p:spTree>
    <p:extLst>
      <p:ext uri="{BB962C8B-B14F-4D97-AF65-F5344CB8AC3E}">
        <p14:creationId xmlns:p14="http://schemas.microsoft.com/office/powerpoint/2010/main" val="388497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22222E-6 L 1.4066 -0.02222 " pathEditMode="relative" rAng="0" ptsTypes="AA">
                                      <p:cBhvr>
                                        <p:cTn id="6" dur="2000" fill="hold"/>
                                        <p:tgtEl>
                                          <p:spTgt spid="14"/>
                                        </p:tgtEl>
                                        <p:attrNameLst>
                                          <p:attrName>ppt_x</p:attrName>
                                          <p:attrName>ppt_y</p:attrName>
                                        </p:attrNameLst>
                                      </p:cBhvr>
                                      <p:rCtr x="7033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BerlinMod.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3" name="Picture 2" descr="Berlin.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6200"/>
            <a:ext cx="1676400" cy="704088"/>
          </a:xfrm>
          <a:prstGeom prst="rect">
            <a:avLst/>
          </a:prstGeom>
        </p:spPr>
      </p:pic>
      <p:pic>
        <p:nvPicPr>
          <p:cNvPr id="31" name="Picture 3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609600"/>
            <a:ext cx="1676400" cy="704088"/>
          </a:xfrm>
          <a:prstGeom prst="rect">
            <a:avLst/>
          </a:prstGeom>
        </p:spPr>
      </p:pic>
      <p:pic>
        <p:nvPicPr>
          <p:cNvPr id="32" name="Picture 31"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371600"/>
            <a:ext cx="1676400" cy="704088"/>
          </a:xfrm>
          <a:prstGeom prst="rect">
            <a:avLst/>
          </a:prstGeom>
        </p:spPr>
      </p:pic>
      <p:pic>
        <p:nvPicPr>
          <p:cNvPr id="33" name="Picture 3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133600"/>
            <a:ext cx="1676400" cy="704088"/>
          </a:xfrm>
          <a:prstGeom prst="rect">
            <a:avLst/>
          </a:prstGeom>
        </p:spPr>
      </p:pic>
      <p:pic>
        <p:nvPicPr>
          <p:cNvPr id="34" name="Picture 3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895600"/>
            <a:ext cx="1676400" cy="704088"/>
          </a:xfrm>
          <a:prstGeom prst="rect">
            <a:avLst/>
          </a:prstGeom>
        </p:spPr>
      </p:pic>
      <p:pic>
        <p:nvPicPr>
          <p:cNvPr id="35" name="Picture 34"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3581400"/>
            <a:ext cx="1676400" cy="704088"/>
          </a:xfrm>
          <a:prstGeom prst="rect">
            <a:avLst/>
          </a:prstGeom>
        </p:spPr>
      </p:pic>
      <p:pic>
        <p:nvPicPr>
          <p:cNvPr id="36" name="Picture 35"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419600"/>
            <a:ext cx="1676400" cy="704088"/>
          </a:xfrm>
          <a:prstGeom prst="rect">
            <a:avLst/>
          </a:prstGeom>
        </p:spPr>
      </p:pic>
      <p:pic>
        <p:nvPicPr>
          <p:cNvPr id="37" name="Picture 3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5334000"/>
            <a:ext cx="1676400" cy="704088"/>
          </a:xfrm>
          <a:prstGeom prst="rect">
            <a:avLst/>
          </a:prstGeom>
        </p:spPr>
      </p:pic>
      <p:pic>
        <p:nvPicPr>
          <p:cNvPr id="38" name="Picture 3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6173145"/>
            <a:ext cx="1676400" cy="704088"/>
          </a:xfrm>
          <a:prstGeom prst="rect">
            <a:avLst/>
          </a:prstGeom>
        </p:spPr>
      </p:pic>
      <p:pic>
        <p:nvPicPr>
          <p:cNvPr id="39" name="Picture 38"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4876800"/>
            <a:ext cx="1676400" cy="704088"/>
          </a:xfrm>
          <a:prstGeom prst="rect">
            <a:avLst/>
          </a:prstGeom>
        </p:spPr>
      </p:pic>
      <p:pic>
        <p:nvPicPr>
          <p:cNvPr id="41" name="Picture 4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5638800"/>
            <a:ext cx="1676400" cy="704088"/>
          </a:xfrm>
          <a:prstGeom prst="rect">
            <a:avLst/>
          </a:prstGeom>
        </p:spPr>
      </p:pic>
      <p:pic>
        <p:nvPicPr>
          <p:cNvPr id="43" name="Picture 4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514600"/>
            <a:ext cx="1676400" cy="704088"/>
          </a:xfrm>
          <a:prstGeom prst="rect">
            <a:avLst/>
          </a:prstGeom>
        </p:spPr>
      </p:pic>
      <p:pic>
        <p:nvPicPr>
          <p:cNvPr id="44" name="Picture 4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1752600"/>
            <a:ext cx="1676400" cy="704088"/>
          </a:xfrm>
          <a:prstGeom prst="rect">
            <a:avLst/>
          </a:prstGeom>
        </p:spPr>
      </p:pic>
      <p:pic>
        <p:nvPicPr>
          <p:cNvPr id="47" name="Picture 4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3810000"/>
            <a:ext cx="1676400" cy="704088"/>
          </a:xfrm>
          <a:prstGeom prst="rect">
            <a:avLst/>
          </a:prstGeom>
        </p:spPr>
      </p:pic>
      <p:pic>
        <p:nvPicPr>
          <p:cNvPr id="48" name="Picture 4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304800"/>
            <a:ext cx="1676400" cy="704088"/>
          </a:xfrm>
          <a:prstGeom prst="rect">
            <a:avLst/>
          </a:prstGeom>
        </p:spPr>
      </p:pic>
    </p:spTree>
    <p:extLst>
      <p:ext uri="{BB962C8B-B14F-4D97-AF65-F5344CB8AC3E}">
        <p14:creationId xmlns:p14="http://schemas.microsoft.com/office/powerpoint/2010/main" val="328714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3"/>
                                        </p:tgtEl>
                                      </p:cBhvr>
                                    </p:animEffect>
                                    <p:set>
                                      <p:cBhvr>
                                        <p:cTn id="7" dur="1" fill="hold">
                                          <p:stCondLst>
                                            <p:cond delay="4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1000"/>
                                  </p:stCondLst>
                                  <p:childTnLst>
                                    <p:animMotion origin="layout" path="M -4.40819E-7 -3.77516E-6 L 1.59944 -3.77516E-6 " pathEditMode="relative" ptsTypes="AA">
                                      <p:cBhvr>
                                        <p:cTn id="9" dur="2000" fill="hold"/>
                                        <p:tgtEl>
                                          <p:spTgt spid="14"/>
                                        </p:tgtEl>
                                        <p:attrNameLst>
                                          <p:attrName>ppt_x</p:attrName>
                                          <p:attrName>ppt_y</p:attrName>
                                        </p:attrNameLst>
                                      </p:cBhvr>
                                    </p:animMotion>
                                  </p:childTnLst>
                                </p:cTn>
                              </p:par>
                              <p:par>
                                <p:cTn id="10" presetID="0" presetClass="path" presetSubtype="0" accel="50000" decel="50000" fill="hold" nodeType="withEffect">
                                  <p:stCondLst>
                                    <p:cond delay="500"/>
                                  </p:stCondLst>
                                  <p:childTnLst>
                                    <p:animMotion origin="layout" path="M -4.40819E-7 -3.77516E-6 L 1.59944 -3.77516E-6 " pathEditMode="relative" ptsTypes="AA">
                                      <p:cBhvr>
                                        <p:cTn id="11" dur="2000" fill="hold"/>
                                        <p:tgtEl>
                                          <p:spTgt spid="31"/>
                                        </p:tgtEl>
                                        <p:attrNameLst>
                                          <p:attrName>ppt_x</p:attrName>
                                          <p:attrName>ppt_y</p:attrName>
                                        </p:attrNameLst>
                                      </p:cBhvr>
                                    </p:animMotion>
                                  </p:childTnLst>
                                </p:cTn>
                              </p:par>
                              <p:par>
                                <p:cTn id="12" presetID="0" presetClass="path" presetSubtype="0" accel="50000" decel="50000" fill="hold" nodeType="withEffect">
                                  <p:stCondLst>
                                    <p:cond delay="2000"/>
                                  </p:stCondLst>
                                  <p:childTnLst>
                                    <p:animMotion origin="layout" path="M -4.40819E-7 -3.77516E-6 L 1.59944 -3.77516E-6 " pathEditMode="relative" ptsTypes="AA">
                                      <p:cBhvr>
                                        <p:cTn id="13" dur="2000" fill="hold"/>
                                        <p:tgtEl>
                                          <p:spTgt spid="32"/>
                                        </p:tgtEl>
                                        <p:attrNameLst>
                                          <p:attrName>ppt_x</p:attrName>
                                          <p:attrName>ppt_y</p:attrName>
                                        </p:attrNameLst>
                                      </p:cBhvr>
                                    </p:animMotion>
                                  </p:childTnLst>
                                </p:cTn>
                              </p:par>
                              <p:par>
                                <p:cTn id="14" presetID="0" presetClass="path" presetSubtype="0" accel="50000" decel="50000" fill="hold" nodeType="withEffect">
                                  <p:stCondLst>
                                    <p:cond delay="250"/>
                                  </p:stCondLst>
                                  <p:childTnLst>
                                    <p:animMotion origin="layout" path="M -4.40819E-7 -3.77516E-6 L 1.59944 -3.77516E-6 " pathEditMode="relative" ptsTypes="AA">
                                      <p:cBhvr>
                                        <p:cTn id="15" dur="2000" fill="hold"/>
                                        <p:tgtEl>
                                          <p:spTgt spid="33"/>
                                        </p:tgtEl>
                                        <p:attrNameLst>
                                          <p:attrName>ppt_x</p:attrName>
                                          <p:attrName>ppt_y</p:attrName>
                                        </p:attrNameLst>
                                      </p:cBhvr>
                                    </p:animMotion>
                                  </p:childTnLst>
                                </p:cTn>
                              </p:par>
                              <p:par>
                                <p:cTn id="16" presetID="0" presetClass="path" presetSubtype="0" accel="50000" decel="50000" fill="hold" nodeType="withEffect">
                                  <p:stCondLst>
                                    <p:cond delay="2500"/>
                                  </p:stCondLst>
                                  <p:childTnLst>
                                    <p:animMotion origin="layout" path="M -4.40819E-7 -3.77516E-6 L 1.59944 -3.77516E-6 " pathEditMode="relative" ptsTypes="AA">
                                      <p:cBhvr>
                                        <p:cTn id="17" dur="2000" fill="hold"/>
                                        <p:tgtEl>
                                          <p:spTgt spid="34"/>
                                        </p:tgtEl>
                                        <p:attrNameLst>
                                          <p:attrName>ppt_x</p:attrName>
                                          <p:attrName>ppt_y</p:attrName>
                                        </p:attrNameLst>
                                      </p:cBhvr>
                                    </p:animMotion>
                                  </p:childTnLst>
                                </p:cTn>
                              </p:par>
                              <p:par>
                                <p:cTn id="18" presetID="0" presetClass="path" presetSubtype="0" accel="50000" decel="50000" fill="hold" nodeType="withEffect">
                                  <p:stCondLst>
                                    <p:cond delay="700"/>
                                  </p:stCondLst>
                                  <p:childTnLst>
                                    <p:animMotion origin="layout" path="M -4.40819E-7 -3.77516E-6 L 1.59944 -3.77516E-6 " pathEditMode="relative" ptsTypes="AA">
                                      <p:cBhvr>
                                        <p:cTn id="19" dur="2000" fill="hold"/>
                                        <p:tgtEl>
                                          <p:spTgt spid="35"/>
                                        </p:tgtEl>
                                        <p:attrNameLst>
                                          <p:attrName>ppt_x</p:attrName>
                                          <p:attrName>ppt_y</p:attrName>
                                        </p:attrNameLst>
                                      </p:cBhvr>
                                    </p:animMotion>
                                  </p:childTnLst>
                                </p:cTn>
                              </p:par>
                              <p:par>
                                <p:cTn id="20" presetID="0" presetClass="path" presetSubtype="0" accel="50000" decel="50000" fill="hold" nodeType="withEffect">
                                  <p:stCondLst>
                                    <p:cond delay="1500"/>
                                  </p:stCondLst>
                                  <p:childTnLst>
                                    <p:animMotion origin="layout" path="M -4.40819E-7 -3.77516E-6 L 1.59944 -3.77516E-6 " pathEditMode="relative" ptsTypes="AA">
                                      <p:cBhvr>
                                        <p:cTn id="21" dur="2000" fill="hold"/>
                                        <p:tgtEl>
                                          <p:spTgt spid="36"/>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4.40819E-7 -3.77516E-6 L 1.59944 -3.77516E-6 " pathEditMode="relative" ptsTypes="AA">
                                      <p:cBhvr>
                                        <p:cTn id="23" dur="2000" fill="hold"/>
                                        <p:tgtEl>
                                          <p:spTgt spid="37"/>
                                        </p:tgtEl>
                                        <p:attrNameLst>
                                          <p:attrName>ppt_x</p:attrName>
                                          <p:attrName>ppt_y</p:attrName>
                                        </p:attrNameLst>
                                      </p:cBhvr>
                                    </p:animMotion>
                                  </p:childTnLst>
                                </p:cTn>
                              </p:par>
                              <p:par>
                                <p:cTn id="24" presetID="0" presetClass="path" presetSubtype="0" accel="50000" decel="50000" fill="hold" nodeType="withEffect">
                                  <p:stCondLst>
                                    <p:cond delay="1900"/>
                                  </p:stCondLst>
                                  <p:childTnLst>
                                    <p:animMotion origin="layout" path="M -4.40819E-7 -3.77516E-6 L 1.59944 -3.77516E-6 " pathEditMode="relative" ptsTypes="AA">
                                      <p:cBhvr>
                                        <p:cTn id="25" dur="2000" fill="hold"/>
                                        <p:tgtEl>
                                          <p:spTgt spid="38"/>
                                        </p:tgtEl>
                                        <p:attrNameLst>
                                          <p:attrName>ppt_x</p:attrName>
                                          <p:attrName>ppt_y</p:attrName>
                                        </p:attrNameLst>
                                      </p:cBhvr>
                                    </p:animMotion>
                                  </p:childTnLst>
                                </p:cTn>
                              </p:par>
                              <p:par>
                                <p:cTn id="26" presetID="0" presetClass="path" presetSubtype="0" accel="50000" decel="50000" fill="hold" nodeType="withEffect">
                                  <p:stCondLst>
                                    <p:cond delay="2800"/>
                                  </p:stCondLst>
                                  <p:childTnLst>
                                    <p:animMotion origin="layout" path="M -4.40819E-7 -3.77516E-6 L 1.59944 -3.77516E-6 " pathEditMode="relative" ptsTypes="AA">
                                      <p:cBhvr>
                                        <p:cTn id="27" dur="2000" fill="hold"/>
                                        <p:tgtEl>
                                          <p:spTgt spid="39"/>
                                        </p:tgtEl>
                                        <p:attrNameLst>
                                          <p:attrName>ppt_x</p:attrName>
                                          <p:attrName>ppt_y</p:attrName>
                                        </p:attrNameLst>
                                      </p:cBhvr>
                                    </p:animMotion>
                                  </p:childTnLst>
                                </p:cTn>
                              </p:par>
                              <p:par>
                                <p:cTn id="28" presetID="0" presetClass="path" presetSubtype="0" accel="50000" decel="50000" fill="hold" nodeType="withEffect">
                                  <p:stCondLst>
                                    <p:cond delay="3200"/>
                                  </p:stCondLst>
                                  <p:childTnLst>
                                    <p:animMotion origin="layout" path="M -4.40819E-7 -3.77516E-6 L 1.59944 -3.77516E-6 " pathEditMode="relative" ptsTypes="AA">
                                      <p:cBhvr>
                                        <p:cTn id="29" dur="2000" fill="hold"/>
                                        <p:tgtEl>
                                          <p:spTgt spid="41"/>
                                        </p:tgtEl>
                                        <p:attrNameLst>
                                          <p:attrName>ppt_x</p:attrName>
                                          <p:attrName>ppt_y</p:attrName>
                                        </p:attrNameLst>
                                      </p:cBhvr>
                                    </p:animMotion>
                                  </p:childTnLst>
                                </p:cTn>
                              </p:par>
                              <p:par>
                                <p:cTn id="30" presetID="0" presetClass="path" presetSubtype="0" accel="50000" decel="50000" fill="hold" nodeType="withEffect">
                                  <p:stCondLst>
                                    <p:cond delay="1600"/>
                                  </p:stCondLst>
                                  <p:childTnLst>
                                    <p:animMotion origin="layout" path="M -4.40819E-7 -3.77516E-6 L 1.59944 -3.77516E-6 " pathEditMode="relative" ptsTypes="AA">
                                      <p:cBhvr>
                                        <p:cTn id="31" dur="2000" fill="hold"/>
                                        <p:tgtEl>
                                          <p:spTgt spid="43"/>
                                        </p:tgtEl>
                                        <p:attrNameLst>
                                          <p:attrName>ppt_x</p:attrName>
                                          <p:attrName>ppt_y</p:attrName>
                                        </p:attrNameLst>
                                      </p:cBhvr>
                                    </p:animMotion>
                                  </p:childTnLst>
                                </p:cTn>
                              </p:par>
                              <p:par>
                                <p:cTn id="32" presetID="0" presetClass="path" presetSubtype="0" accel="50000" decel="50000" fill="hold" nodeType="withEffect">
                                  <p:stCondLst>
                                    <p:cond delay="2800"/>
                                  </p:stCondLst>
                                  <p:childTnLst>
                                    <p:animMotion origin="layout" path="M -4.40819E-7 -3.77516E-6 L 1.59944 -3.77516E-6 " pathEditMode="relative" ptsTypes="AA">
                                      <p:cBhvr>
                                        <p:cTn id="33" dur="2000" fill="hold"/>
                                        <p:tgtEl>
                                          <p:spTgt spid="44"/>
                                        </p:tgtEl>
                                        <p:attrNameLst>
                                          <p:attrName>ppt_x</p:attrName>
                                          <p:attrName>ppt_y</p:attrName>
                                        </p:attrNameLst>
                                      </p:cBhvr>
                                    </p:animMotion>
                                  </p:childTnLst>
                                </p:cTn>
                              </p:par>
                              <p:par>
                                <p:cTn id="34" presetID="0" presetClass="path" presetSubtype="0" accel="50000" decel="50000" fill="hold" nodeType="withEffect">
                                  <p:stCondLst>
                                    <p:cond delay="3100"/>
                                  </p:stCondLst>
                                  <p:childTnLst>
                                    <p:animMotion origin="layout" path="M -4.40819E-7 -3.77516E-6 L 1.59944 -3.77516E-6 " pathEditMode="relative" ptsTypes="AA">
                                      <p:cBhvr>
                                        <p:cTn id="35" dur="2000" fill="hold"/>
                                        <p:tgtEl>
                                          <p:spTgt spid="47"/>
                                        </p:tgtEl>
                                        <p:attrNameLst>
                                          <p:attrName>ppt_x</p:attrName>
                                          <p:attrName>ppt_y</p:attrName>
                                        </p:attrNameLst>
                                      </p:cBhvr>
                                    </p:animMotion>
                                  </p:childTnLst>
                                </p:cTn>
                              </p:par>
                              <p:par>
                                <p:cTn id="36" presetID="0" presetClass="path" presetSubtype="0" accel="50000" decel="50000" fill="hold" nodeType="withEffect">
                                  <p:stCondLst>
                                    <p:cond delay="2600"/>
                                  </p:stCondLst>
                                  <p:childTnLst>
                                    <p:animMotion origin="layout" path="M -4.40819E-7 -3.77516E-6 L 1.59944 -3.77516E-6 " pathEditMode="relative" ptsTypes="AA">
                                      <p:cBhvr>
                                        <p:cTn id="37" dur="2000" fill="hold"/>
                                        <p:tgtEl>
                                          <p:spTgt spid="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1" name="Picture 10" descr="BerlinMod.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9" name="Oval 18"/>
          <p:cNvSpPr/>
          <p:nvPr/>
        </p:nvSpPr>
        <p:spPr>
          <a:xfrm>
            <a:off x="1143000" y="4419600"/>
            <a:ext cx="16002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14400" y="2286000"/>
            <a:ext cx="1113183" cy="12192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638800" y="5791200"/>
            <a:ext cx="39624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76600" y="3810000"/>
            <a:ext cx="2438400" cy="18288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791200" y="457200"/>
            <a:ext cx="1752600" cy="2895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9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6843" y="1295400"/>
            <a:ext cx="5830314" cy="1569660"/>
          </a:xfrm>
          <a:prstGeom prst="rect">
            <a:avLst/>
          </a:prstGeom>
          <a:noFill/>
        </p:spPr>
        <p:txBody>
          <a:bodyPr wrap="none" rtlCol="0">
            <a:spAutoFit/>
          </a:bodyPr>
          <a:lstStyle/>
          <a:p>
            <a:pPr algn="ctr"/>
            <a:r>
              <a:rPr lang="en-US" sz="3200" dirty="0" smtClean="0"/>
              <a:t>What is Attention?</a:t>
            </a:r>
          </a:p>
          <a:p>
            <a:pPr algn="ctr"/>
            <a:endParaRPr lang="en-US" sz="3200" dirty="0"/>
          </a:p>
          <a:p>
            <a:pPr algn="ctr"/>
            <a:r>
              <a:rPr lang="en-US" sz="3200" dirty="0" smtClean="0"/>
              <a:t>What do we mean by Awareness?</a:t>
            </a:r>
            <a:endParaRPr lang="en-US" sz="3200" dirty="0"/>
          </a:p>
        </p:txBody>
      </p:sp>
    </p:spTree>
    <p:extLst>
      <p:ext uri="{BB962C8B-B14F-4D97-AF65-F5344CB8AC3E}">
        <p14:creationId xmlns:p14="http://schemas.microsoft.com/office/powerpoint/2010/main" val="3287689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6843" y="1295400"/>
            <a:ext cx="5830314" cy="1569660"/>
          </a:xfrm>
          <a:prstGeom prst="rect">
            <a:avLst/>
          </a:prstGeom>
          <a:noFill/>
        </p:spPr>
        <p:txBody>
          <a:bodyPr wrap="none" rtlCol="0">
            <a:spAutoFit/>
          </a:bodyPr>
          <a:lstStyle/>
          <a:p>
            <a:pPr algn="ctr"/>
            <a:r>
              <a:rPr lang="en-US" sz="3200" dirty="0" smtClean="0"/>
              <a:t>What is Attention?</a:t>
            </a:r>
          </a:p>
          <a:p>
            <a:pPr algn="ctr"/>
            <a:endParaRPr lang="en-US" sz="3200" dirty="0"/>
          </a:p>
          <a:p>
            <a:pPr algn="ctr"/>
            <a:r>
              <a:rPr lang="en-US" sz="3200" dirty="0" smtClean="0"/>
              <a:t>What do we mean by Awareness?</a:t>
            </a:r>
            <a:endParaRPr lang="en-US" sz="3200" dirty="0"/>
          </a:p>
        </p:txBody>
      </p:sp>
      <p:sp>
        <p:nvSpPr>
          <p:cNvPr id="3" name="TextBox 2"/>
          <p:cNvSpPr txBox="1"/>
          <p:nvPr/>
        </p:nvSpPr>
        <p:spPr>
          <a:xfrm>
            <a:off x="609598" y="3581400"/>
            <a:ext cx="7924799" cy="1938992"/>
          </a:xfrm>
          <a:prstGeom prst="rect">
            <a:avLst/>
          </a:prstGeom>
          <a:noFill/>
        </p:spPr>
        <p:txBody>
          <a:bodyPr wrap="square" rtlCol="0">
            <a:spAutoFit/>
          </a:bodyPr>
          <a:lstStyle/>
          <a:p>
            <a:pPr algn="ctr"/>
            <a:r>
              <a:rPr lang="en-US" sz="2400" dirty="0" smtClean="0"/>
              <a:t>Attention feels unitary—but its neural implementation takes on many different forms, depending on the attended feature</a:t>
            </a:r>
          </a:p>
          <a:p>
            <a:pPr algn="ctr"/>
            <a:endParaRPr lang="en-US" sz="2400" dirty="0" smtClean="0"/>
          </a:p>
          <a:p>
            <a:pPr algn="ctr"/>
            <a:endParaRPr lang="en-US" sz="2400" dirty="0"/>
          </a:p>
          <a:p>
            <a:pPr algn="ctr"/>
            <a:endParaRPr lang="en-US" sz="2400" dirty="0"/>
          </a:p>
        </p:txBody>
      </p:sp>
    </p:spTree>
    <p:extLst>
      <p:ext uri="{BB962C8B-B14F-4D97-AF65-F5344CB8AC3E}">
        <p14:creationId xmlns:p14="http://schemas.microsoft.com/office/powerpoint/2010/main" val="10989786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11286</TotalTime>
  <Words>1056</Words>
  <Application>Microsoft Office PowerPoint</Application>
  <PresentationFormat>On-screen Show (4:3)</PresentationFormat>
  <Paragraphs>109</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DB</cp:lastModifiedBy>
  <cp:revision>463</cp:revision>
  <dcterms:created xsi:type="dcterms:W3CDTF">2015-02-02T04:45:42Z</dcterms:created>
  <dcterms:modified xsi:type="dcterms:W3CDTF">2015-09-22T06:58:59Z</dcterms:modified>
</cp:coreProperties>
</file>